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740" r:id="rId5"/>
    <p:sldId id="674" r:id="rId6"/>
    <p:sldId id="675" r:id="rId7"/>
  </p:sldIdLst>
  <p:sldSz cx="12192000" cy="6858000"/>
  <p:notesSz cx="6792913" cy="992505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orient="horz" pos="210" userDrawn="1">
          <p15:clr>
            <a:srgbClr val="A4A3A4"/>
          </p15:clr>
        </p15:guide>
        <p15:guide id="3" orient="horz" pos="2205" userDrawn="1">
          <p15:clr>
            <a:srgbClr val="A4A3A4"/>
          </p15:clr>
        </p15:guide>
        <p15:guide id="4" orient="horz" pos="1253" userDrawn="1">
          <p15:clr>
            <a:srgbClr val="A4A3A4"/>
          </p15:clr>
        </p15:guide>
        <p15:guide id="5" orient="horz" pos="1071" userDrawn="1">
          <p15:clr>
            <a:srgbClr val="A4A3A4"/>
          </p15:clr>
        </p15:guide>
        <p15:guide id="6" orient="horz" pos="4319" userDrawn="1">
          <p15:clr>
            <a:srgbClr val="A4A3A4"/>
          </p15:clr>
        </p15:guide>
        <p15:guide id="7" pos="393" userDrawn="1">
          <p15:clr>
            <a:srgbClr val="A4A3A4"/>
          </p15:clr>
        </p15:guide>
        <p15:guide id="8" pos="7469" userDrawn="1">
          <p15:clr>
            <a:srgbClr val="A4A3A4"/>
          </p15:clr>
        </p15:guide>
        <p15:guide id="9" pos="120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ika Wohlfarth" initials="MW" lastIdx="1" clrIdx="0">
    <p:extLst>
      <p:ext uri="{19B8F6BF-5375-455C-9EA6-DF929625EA0E}">
        <p15:presenceInfo xmlns:p15="http://schemas.microsoft.com/office/powerpoint/2012/main" userId="Monika Wohlfart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9C3636"/>
    <a:srgbClr val="862E2E"/>
    <a:srgbClr val="953333"/>
    <a:srgbClr val="B00000"/>
    <a:srgbClr val="530000"/>
    <a:srgbClr val="9E0000"/>
    <a:srgbClr val="F37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90" autoAdjust="0"/>
    <p:restoredTop sz="93505" autoAdjust="0"/>
  </p:normalViewPr>
  <p:slideViewPr>
    <p:cSldViewPr>
      <p:cViewPr varScale="1">
        <p:scale>
          <a:sx n="69" d="100"/>
          <a:sy n="69" d="100"/>
        </p:scale>
        <p:origin x="700" y="52"/>
      </p:cViewPr>
      <p:guideLst>
        <p:guide orient="horz" pos="391"/>
        <p:guide orient="horz" pos="210"/>
        <p:guide orient="horz" pos="2205"/>
        <p:guide orient="horz" pos="1253"/>
        <p:guide orient="horz" pos="1071"/>
        <p:guide orient="horz" pos="4319"/>
        <p:guide pos="393"/>
        <p:guide pos="7469"/>
        <p:guide pos="120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376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3920" cy="496494"/>
          </a:xfrm>
          <a:prstGeom prst="rect">
            <a:avLst/>
          </a:prstGeom>
        </p:spPr>
        <p:txBody>
          <a:bodyPr vert="horz" lIns="90384" tIns="45192" rIns="90384" bIns="45192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7372" y="1"/>
            <a:ext cx="2943920" cy="496494"/>
          </a:xfrm>
          <a:prstGeom prst="rect">
            <a:avLst/>
          </a:prstGeom>
        </p:spPr>
        <p:txBody>
          <a:bodyPr vert="horz" lIns="90384" tIns="45192" rIns="90384" bIns="45192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CB7AA7B-73B1-4316-971E-CB3521987463}" type="datetimeFigureOut">
              <a:rPr lang="de-DE"/>
              <a:pPr>
                <a:defRPr/>
              </a:pPr>
              <a:t>19.10.2026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426945"/>
            <a:ext cx="2943920" cy="496494"/>
          </a:xfrm>
          <a:prstGeom prst="rect">
            <a:avLst/>
          </a:prstGeom>
        </p:spPr>
        <p:txBody>
          <a:bodyPr vert="horz" lIns="90384" tIns="45192" rIns="90384" bIns="45192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7372" y="9426945"/>
            <a:ext cx="2943920" cy="496494"/>
          </a:xfrm>
          <a:prstGeom prst="rect">
            <a:avLst/>
          </a:prstGeom>
        </p:spPr>
        <p:txBody>
          <a:bodyPr vert="horz" wrap="square" lIns="90384" tIns="45192" rIns="90384" bIns="4519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8D6FFD1-B622-4587-9564-4A0C81400568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5061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3920" cy="496494"/>
          </a:xfrm>
          <a:prstGeom prst="rect">
            <a:avLst/>
          </a:prstGeom>
        </p:spPr>
        <p:txBody>
          <a:bodyPr vert="horz" lIns="90384" tIns="45192" rIns="90384" bIns="45192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7372" y="1"/>
            <a:ext cx="2943920" cy="496494"/>
          </a:xfrm>
          <a:prstGeom prst="rect">
            <a:avLst/>
          </a:prstGeom>
        </p:spPr>
        <p:txBody>
          <a:bodyPr vert="horz" lIns="90384" tIns="45192" rIns="90384" bIns="45192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E7AD8B-9D8F-4954-A6C9-3AD8DAD3216A}" type="datetimeFigureOut">
              <a:rPr lang="de-DE"/>
              <a:pPr>
                <a:defRPr/>
              </a:pPr>
              <a:t>19.10.2026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1937" cy="37195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384" tIns="45192" rIns="90384" bIns="45192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619" y="4713472"/>
            <a:ext cx="5433682" cy="4466837"/>
          </a:xfrm>
          <a:prstGeom prst="rect">
            <a:avLst/>
          </a:prstGeom>
        </p:spPr>
        <p:txBody>
          <a:bodyPr vert="horz" lIns="90384" tIns="45192" rIns="90384" bIns="45192" rtlCol="0"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26945"/>
            <a:ext cx="2943920" cy="496494"/>
          </a:xfrm>
          <a:prstGeom prst="rect">
            <a:avLst/>
          </a:prstGeom>
        </p:spPr>
        <p:txBody>
          <a:bodyPr vert="horz" lIns="90384" tIns="45192" rIns="90384" bIns="45192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7372" y="9426945"/>
            <a:ext cx="2943920" cy="496494"/>
          </a:xfrm>
          <a:prstGeom prst="rect">
            <a:avLst/>
          </a:prstGeom>
        </p:spPr>
        <p:txBody>
          <a:bodyPr vert="horz" wrap="square" lIns="90384" tIns="45192" rIns="90384" bIns="4519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373E88C-BFE7-48B9-B3C7-0F8C8182E8DC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958057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kbla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Gerade Verbindung 7"/>
          <p:cNvCxnSpPr/>
          <p:nvPr userDrawn="1"/>
        </p:nvCxnSpPr>
        <p:spPr>
          <a:xfrm>
            <a:off x="476251" y="6286500"/>
            <a:ext cx="11239500" cy="1588"/>
          </a:xfrm>
          <a:prstGeom prst="line">
            <a:avLst/>
          </a:prstGeom>
          <a:ln w="635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855641" y="1214422"/>
            <a:ext cx="8098144" cy="1571636"/>
          </a:xfrm>
          <a:prstGeom prst="rect">
            <a:avLst/>
          </a:prstGeom>
        </p:spPr>
        <p:txBody>
          <a:bodyPr anchor="b"/>
          <a:lstStyle>
            <a:lvl1pPr algn="l">
              <a:defRPr sz="4400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2855641" y="3783321"/>
            <a:ext cx="8098144" cy="642942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7"/>
          </p:nvPr>
        </p:nvSpPr>
        <p:spPr>
          <a:xfrm>
            <a:off x="2855641" y="3143248"/>
            <a:ext cx="8098144" cy="428628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10" name="Fußzeilenplatzhalt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de-DE"/>
              <a:t>October 2026 |  © ZMB Zentrale Milchmarkt Berichterstattung GmbH    </a:t>
            </a:r>
            <a:endParaRPr lang="en-US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8E94ED76-50FC-4598-8BE0-0C746DE9E9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1" y="1052736"/>
            <a:ext cx="2214554" cy="221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488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 bwMode="auto">
          <a:xfrm flipV="1">
            <a:off x="571462" y="954390"/>
            <a:ext cx="11286105" cy="45719"/>
          </a:xfrm>
          <a:prstGeom prst="rect">
            <a:avLst/>
          </a:prstGeom>
          <a:solidFill>
            <a:schemeClr val="tx2">
              <a:lumMod val="75000"/>
            </a:schemeClr>
          </a:solidFill>
          <a:ln w="127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lIns="90000" tIns="46800" rIns="90000" bIns="46800" anchor="ctr"/>
          <a:lstStyle/>
          <a:p>
            <a:pPr eaLnBrk="1" hangingPunct="1">
              <a:defRPr/>
            </a:pPr>
            <a:endParaRPr lang="en-US" dirty="0" err="1">
              <a:latin typeface="Calibri" pitchFamily="34" charset="0"/>
            </a:endParaRPr>
          </a:p>
        </p:txBody>
      </p:sp>
      <p:cxnSp>
        <p:nvCxnSpPr>
          <p:cNvPr id="8" name="Gerade Verbindung 8"/>
          <p:cNvCxnSpPr>
            <a:cxnSpLocks/>
          </p:cNvCxnSpPr>
          <p:nvPr userDrawn="1"/>
        </p:nvCxnSpPr>
        <p:spPr>
          <a:xfrm>
            <a:off x="1199456" y="6273178"/>
            <a:ext cx="10516295" cy="13323"/>
          </a:xfrm>
          <a:prstGeom prst="line">
            <a:avLst/>
          </a:prstGeom>
          <a:ln w="635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571462" y="285728"/>
            <a:ext cx="11286105" cy="71438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571462" y="1214422"/>
            <a:ext cx="11286105" cy="4929222"/>
          </a:xfrm>
        </p:spPr>
        <p:txBody>
          <a:bodyPr>
            <a:normAutofit/>
          </a:bodyPr>
          <a:lstStyle>
            <a:lvl1pPr algn="l">
              <a:defRPr sz="2400"/>
            </a:lvl1pPr>
            <a:lvl2pPr algn="l">
              <a:defRPr sz="2400"/>
            </a:lvl2pPr>
            <a:lvl3pPr algn="l">
              <a:defRPr sz="2400"/>
            </a:lvl3pPr>
            <a:lvl4pPr algn="l">
              <a:defRPr sz="2400"/>
            </a:lvl4pPr>
            <a:lvl5pPr algn="l">
              <a:defRPr sz="2400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9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C349F-423D-4AF7-9E47-968BDA698415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15"/>
          </p:nvPr>
        </p:nvSpPr>
        <p:spPr>
          <a:xfrm>
            <a:off x="1229983" y="6426222"/>
            <a:ext cx="7674329" cy="292100"/>
          </a:xfrm>
        </p:spPr>
        <p:txBody>
          <a:bodyPr/>
          <a:lstStyle>
            <a:lvl1pPr algn="l">
              <a:defRPr sz="120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October 2026 |  © ZMB Zentrale Milchmarkt Berichterstattung GmbH    </a:t>
            </a:r>
            <a:endParaRPr lang="en-US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1CF3235-3ED6-424D-A6AC-B547F21703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21" y="6273178"/>
            <a:ext cx="500042" cy="50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025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folie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 bwMode="auto">
          <a:xfrm>
            <a:off x="571462" y="1000109"/>
            <a:ext cx="11286105" cy="45719"/>
          </a:xfrm>
          <a:prstGeom prst="rect">
            <a:avLst/>
          </a:prstGeom>
          <a:solidFill>
            <a:schemeClr val="tx2">
              <a:lumMod val="75000"/>
            </a:schemeClr>
          </a:solidFill>
          <a:ln w="127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lIns="90000" tIns="46800" rIns="90000" bIns="46800" anchor="ctr"/>
          <a:lstStyle/>
          <a:p>
            <a:pPr eaLnBrk="1" hangingPunct="1">
              <a:defRPr/>
            </a:pPr>
            <a:endParaRPr lang="en-US" dirty="0" err="1">
              <a:latin typeface="Calibri" pitchFamily="34" charset="0"/>
            </a:endParaRPr>
          </a:p>
        </p:txBody>
      </p:sp>
      <p:cxnSp>
        <p:nvCxnSpPr>
          <p:cNvPr id="5" name="Gerade Verbindung 8"/>
          <p:cNvCxnSpPr>
            <a:cxnSpLocks/>
          </p:cNvCxnSpPr>
          <p:nvPr userDrawn="1"/>
        </p:nvCxnSpPr>
        <p:spPr>
          <a:xfrm>
            <a:off x="1199456" y="6273178"/>
            <a:ext cx="10516295" cy="13323"/>
          </a:xfrm>
          <a:prstGeom prst="line">
            <a:avLst/>
          </a:prstGeom>
          <a:ln w="635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571462" y="136525"/>
            <a:ext cx="11286105" cy="76010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8DE63-3138-4533-8A81-5D5BF95F481C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202712" y="6429375"/>
            <a:ext cx="7701600" cy="292100"/>
          </a:xfrm>
        </p:spPr>
        <p:txBody>
          <a:bodyPr/>
          <a:lstStyle>
            <a:lvl1pPr algn="l">
              <a:defRPr sz="120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October 2026 |  © ZMB Zentrale Milchmarkt Berichterstattung GmbH    </a:t>
            </a:r>
            <a:endParaRPr lang="en-US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F0F8D7E-5E05-48DB-9AF3-104D9FD68A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21" y="6273178"/>
            <a:ext cx="500042" cy="50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558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folie ohne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7"/>
          <p:cNvCxnSpPr>
            <a:cxnSpLocks/>
          </p:cNvCxnSpPr>
          <p:nvPr userDrawn="1"/>
        </p:nvCxnSpPr>
        <p:spPr>
          <a:xfrm>
            <a:off x="1199456" y="6286501"/>
            <a:ext cx="10516295" cy="0"/>
          </a:xfrm>
          <a:prstGeom prst="line">
            <a:avLst/>
          </a:prstGeom>
          <a:ln w="635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4165E-A354-4873-9EEB-DDB1D7A5F068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99456" y="6429375"/>
            <a:ext cx="7776864" cy="292100"/>
          </a:xfrm>
        </p:spPr>
        <p:txBody>
          <a:bodyPr/>
          <a:lstStyle>
            <a:lvl1pPr algn="l">
              <a:defRPr sz="120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October 2026 |  © ZMB Zentrale Milchmarkt Berichterstattung GmbH    </a:t>
            </a:r>
            <a:endParaRPr lang="en-US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CE50CAA-8680-4413-91DD-8D735FC39A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21" y="6273178"/>
            <a:ext cx="500042" cy="50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582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07533" y="1846264"/>
            <a:ext cx="5291667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502400" y="1846264"/>
            <a:ext cx="5291667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8580653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F259A8-CBE1-4BB2-BF34-DD55A7057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29EF15A-BF0B-48C2-A765-B07AB8CEE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14309EA-E013-4EC1-BECF-3BEAFB9BA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October 2026 |  © ZMB Zentrale Milchmarkt Berichterstattung GmbH    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D060D34-E9F2-4637-82EC-17AFC3BA2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488A-1F0D-430E-958B-112AB416587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1620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6"/>
          <p:cNvSpPr>
            <a:spLocks noGrp="1"/>
          </p:cNvSpPr>
          <p:nvPr>
            <p:ph type="title"/>
          </p:nvPr>
        </p:nvSpPr>
        <p:spPr bwMode="auto">
          <a:xfrm>
            <a:off x="624418" y="620713"/>
            <a:ext cx="11233149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Titelmasterformat durch Klicken bearbeiten</a:t>
            </a:r>
            <a:endParaRPr lang="en-US" altLang="en-US"/>
          </a:p>
        </p:txBody>
      </p:sp>
      <p:sp>
        <p:nvSpPr>
          <p:cNvPr id="1027" name="Textplatzhalter 7"/>
          <p:cNvSpPr>
            <a:spLocks noGrp="1"/>
          </p:cNvSpPr>
          <p:nvPr>
            <p:ph type="body" idx="1"/>
          </p:nvPr>
        </p:nvSpPr>
        <p:spPr bwMode="auto">
          <a:xfrm>
            <a:off x="609600" y="1989138"/>
            <a:ext cx="11247967" cy="429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Textmasterformate durch Klicken bearbeiten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  <a:endParaRPr lang="en-US" alt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809752" y="6429375"/>
            <a:ext cx="6953249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October 2026 |  © ZMB Zentrale Milchmarkt Berichterstattung GmbH    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144000" y="6429375"/>
            <a:ext cx="2438400" cy="2921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17375E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34707ED-D569-417F-B600-2D1654B49C40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75" r:id="rId1"/>
    <p:sldLayoutId id="2147484976" r:id="rId2"/>
    <p:sldLayoutId id="2147484977" r:id="rId3"/>
    <p:sldLayoutId id="2147484978" r:id="rId4"/>
    <p:sldLayoutId id="2147484979" r:id="rId5"/>
    <p:sldLayoutId id="2147484980" r:id="rId6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Symbol" panose="05050102010706020507" pitchFamily="18" charset="2"/>
        <a:buChar char="-"/>
        <a:defRPr lang="de-DE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Symbol" panose="05050102010706020507" pitchFamily="18" charset="2"/>
        <a:buChar char="-"/>
        <a:defRPr lang="de-DE"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Symbol" panose="05050102010706020507" pitchFamily="18" charset="2"/>
        <a:buChar char="-"/>
        <a:defRPr lang="de-DE" sz="24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Symbol" panose="05050102010706020507" pitchFamily="18" charset="2"/>
        <a:buChar char="-"/>
        <a:defRPr lang="de-DE" sz="24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Symbol" panose="05050102010706020507" pitchFamily="18" charset="2"/>
        <a:buChar char="-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0E0EDF-3608-7D6C-B5E2-80136A7A1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Market </a:t>
            </a:r>
            <a:r>
              <a:rPr lang="de-DE" dirty="0" err="1"/>
              <a:t>for</a:t>
            </a:r>
            <a:r>
              <a:rPr lang="de-DE" dirty="0"/>
              <a:t> Processed Cheese </a:t>
            </a:r>
            <a:r>
              <a:rPr lang="de-DE" dirty="0" err="1"/>
              <a:t>stagnated</a:t>
            </a:r>
            <a:r>
              <a:rPr lang="de-DE" dirty="0"/>
              <a:t> in 2025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C37A112-4CAA-B1B3-4B80-E58540B905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78DE63-3138-4533-8A81-5D5BF95F481C}" type="slidenum">
              <a:rPr lang="en-US" altLang="de-DE" smtClean="0"/>
              <a:pPr>
                <a:defRPr/>
              </a:pPr>
              <a:t>1</a:t>
            </a:fld>
            <a:endParaRPr lang="en-US" alt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8B3E497-2DED-C107-066A-5986A5E07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October 2026 |  © ZMB Zentrale Milchmarkt Berichterstattung GmbH    </a:t>
            </a:r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07D56B9-AC0B-B3FE-D772-2025A2A5D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88" y="1560860"/>
            <a:ext cx="9456054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173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7897AF-D7F4-4EE8-A1A6-DF262BF2D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October 2026 |  © ZMB Zentrale Milchmarkt Berichterstattung GmbH    </a:t>
            </a:r>
            <a:endParaRPr lang="en-US"/>
          </a:p>
        </p:txBody>
      </p:sp>
      <p:sp>
        <p:nvSpPr>
          <p:cNvPr id="7" name="Rechteck: diagonal liegende Ecken abgeschnitten 6">
            <a:extLst>
              <a:ext uri="{FF2B5EF4-FFF2-40B4-BE49-F238E27FC236}">
                <a16:creationId xmlns:a16="http://schemas.microsoft.com/office/drawing/2014/main" id="{2257CF14-9801-4E9C-8CB6-FB0409E14DB5}"/>
              </a:ext>
            </a:extLst>
          </p:cNvPr>
          <p:cNvSpPr/>
          <p:nvPr/>
        </p:nvSpPr>
        <p:spPr>
          <a:xfrm>
            <a:off x="1847528" y="1700808"/>
            <a:ext cx="2808312" cy="1872208"/>
          </a:xfrm>
          <a:prstGeom prst="snip2DiagRect">
            <a:avLst/>
          </a:prstGeom>
          <a:solidFill>
            <a:srgbClr val="9C3636"/>
          </a:solidFill>
          <a:ln w="3175">
            <a:solidFill>
              <a:srgbClr val="53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Production</a:t>
            </a:r>
            <a:r>
              <a:rPr lang="de-DE" dirty="0"/>
              <a:t> </a:t>
            </a:r>
            <a:r>
              <a:rPr lang="de-DE" dirty="0" err="1"/>
              <a:t>decreased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in </a:t>
            </a:r>
            <a:r>
              <a:rPr lang="de-DE" dirty="0" err="1"/>
              <a:t>several</a:t>
            </a:r>
            <a:r>
              <a:rPr lang="de-DE" dirty="0"/>
              <a:t> </a:t>
            </a:r>
            <a:r>
              <a:rPr lang="de-DE" dirty="0" err="1"/>
              <a:t>member</a:t>
            </a:r>
            <a:r>
              <a:rPr lang="de-DE" dirty="0"/>
              <a:t> </a:t>
            </a:r>
            <a:r>
              <a:rPr lang="de-DE" dirty="0" err="1"/>
              <a:t>states</a:t>
            </a:r>
            <a:r>
              <a:rPr lang="de-DE" dirty="0"/>
              <a:t> in 2025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52F07144-6F4A-56D3-4DEA-216FC3F4F4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A4165E-A354-4873-9EEB-DDB1D7A5F068}" type="slidenum">
              <a:rPr lang="en-US" altLang="de-DE" smtClean="0"/>
              <a:pPr>
                <a:defRPr/>
              </a:pPr>
              <a:t>2</a:t>
            </a:fld>
            <a:endParaRPr lang="en-US" alt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980D0E9-87A9-4ABB-2CE7-555650CBE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952" y="168961"/>
            <a:ext cx="5088636" cy="569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29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CBCB8E-5772-45BB-B4FE-94965B35E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EU-Export of </a:t>
            </a:r>
            <a:r>
              <a:rPr lang="de-DE" dirty="0" err="1"/>
              <a:t>Processed</a:t>
            </a:r>
            <a:r>
              <a:rPr lang="de-DE" dirty="0"/>
              <a:t> Cheese </a:t>
            </a:r>
            <a:r>
              <a:rPr lang="de-DE" dirty="0" err="1"/>
              <a:t>recovered</a:t>
            </a:r>
            <a:r>
              <a:rPr lang="de-DE" dirty="0"/>
              <a:t> </a:t>
            </a:r>
            <a:r>
              <a:rPr lang="de-DE" dirty="0" err="1"/>
              <a:t>slightly</a:t>
            </a:r>
            <a:r>
              <a:rPr lang="de-DE" dirty="0"/>
              <a:t> in 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1636B27-49A5-4F2B-9CB1-17D00300A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October 2026 |  © ZMB Zentrale Milchmarkt Berichterstattung GmbH    </a:t>
            </a:r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5DCE475-1A7E-0F54-50CB-FA05F46C3B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78DE63-3138-4533-8A81-5D5BF95F481C}" type="slidenum">
              <a:rPr lang="en-US" altLang="de-DE" smtClean="0"/>
              <a:pPr>
                <a:defRPr/>
              </a:pPr>
              <a:t>3</a:t>
            </a:fld>
            <a:endParaRPr lang="en-US" alt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1E83458-D691-3040-3FAB-A0681291C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806" y="1384554"/>
            <a:ext cx="9962388" cy="4088892"/>
          </a:xfrm>
          <a:prstGeom prst="rect">
            <a:avLst/>
          </a:prstGeom>
        </p:spPr>
      </p:pic>
      <p:sp>
        <p:nvSpPr>
          <p:cNvPr id="4" name="Pfeil: nach links 3">
            <a:extLst>
              <a:ext uri="{FF2B5EF4-FFF2-40B4-BE49-F238E27FC236}">
                <a16:creationId xmlns:a16="http://schemas.microsoft.com/office/drawing/2014/main" id="{20B4BACE-E1D5-92FC-9046-3C878762714D}"/>
              </a:ext>
            </a:extLst>
          </p:cNvPr>
          <p:cNvSpPr/>
          <p:nvPr/>
        </p:nvSpPr>
        <p:spPr>
          <a:xfrm>
            <a:off x="11077194" y="2524521"/>
            <a:ext cx="373832" cy="144016"/>
          </a:xfrm>
          <a:prstGeom prst="leftArrow">
            <a:avLst/>
          </a:prstGeom>
          <a:solidFill>
            <a:srgbClr val="9C3636"/>
          </a:solidFill>
          <a:ln w="3175">
            <a:solidFill>
              <a:srgbClr val="53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sp>
        <p:nvSpPr>
          <p:cNvPr id="8" name="Pfeil: nach links 7">
            <a:extLst>
              <a:ext uri="{FF2B5EF4-FFF2-40B4-BE49-F238E27FC236}">
                <a16:creationId xmlns:a16="http://schemas.microsoft.com/office/drawing/2014/main" id="{FED0BE60-F55A-C40B-EF8A-14EA1F60D299}"/>
              </a:ext>
            </a:extLst>
          </p:cNvPr>
          <p:cNvSpPr/>
          <p:nvPr/>
        </p:nvSpPr>
        <p:spPr>
          <a:xfrm>
            <a:off x="11077194" y="3446976"/>
            <a:ext cx="373832" cy="144016"/>
          </a:xfrm>
          <a:prstGeom prst="leftArrow">
            <a:avLst/>
          </a:prstGeom>
          <a:solidFill>
            <a:srgbClr val="9C3636"/>
          </a:solidFill>
          <a:ln w="3175">
            <a:solidFill>
              <a:srgbClr val="53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sp>
        <p:nvSpPr>
          <p:cNvPr id="10" name="Pfeil: nach links 9">
            <a:extLst>
              <a:ext uri="{FF2B5EF4-FFF2-40B4-BE49-F238E27FC236}">
                <a16:creationId xmlns:a16="http://schemas.microsoft.com/office/drawing/2014/main" id="{D5E31646-223A-A5CB-B53F-3AC19DC04423}"/>
              </a:ext>
            </a:extLst>
          </p:cNvPr>
          <p:cNvSpPr/>
          <p:nvPr/>
        </p:nvSpPr>
        <p:spPr>
          <a:xfrm>
            <a:off x="11077194" y="3257125"/>
            <a:ext cx="373832" cy="144016"/>
          </a:xfrm>
          <a:prstGeom prst="leftArrow">
            <a:avLst/>
          </a:prstGeom>
          <a:solidFill>
            <a:srgbClr val="9C3636"/>
          </a:solidFill>
          <a:ln w="3175">
            <a:solidFill>
              <a:srgbClr val="53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sp>
        <p:nvSpPr>
          <p:cNvPr id="12" name="Pfeil: nach links 11">
            <a:extLst>
              <a:ext uri="{FF2B5EF4-FFF2-40B4-BE49-F238E27FC236}">
                <a16:creationId xmlns:a16="http://schemas.microsoft.com/office/drawing/2014/main" id="{9979DA33-5109-3628-63BC-9CD9BDB2E0D3}"/>
              </a:ext>
            </a:extLst>
          </p:cNvPr>
          <p:cNvSpPr/>
          <p:nvPr/>
        </p:nvSpPr>
        <p:spPr>
          <a:xfrm>
            <a:off x="11077194" y="4014561"/>
            <a:ext cx="373832" cy="144016"/>
          </a:xfrm>
          <a:prstGeom prst="leftArrow">
            <a:avLst/>
          </a:prstGeom>
          <a:solidFill>
            <a:srgbClr val="9C3636"/>
          </a:solidFill>
          <a:ln w="3175">
            <a:solidFill>
              <a:srgbClr val="53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sp>
        <p:nvSpPr>
          <p:cNvPr id="14" name="Pfeil: nach links 13">
            <a:extLst>
              <a:ext uri="{FF2B5EF4-FFF2-40B4-BE49-F238E27FC236}">
                <a16:creationId xmlns:a16="http://schemas.microsoft.com/office/drawing/2014/main" id="{7BE8C259-5228-C69C-98EB-59684BF0BE8B}"/>
              </a:ext>
            </a:extLst>
          </p:cNvPr>
          <p:cNvSpPr/>
          <p:nvPr/>
        </p:nvSpPr>
        <p:spPr>
          <a:xfrm>
            <a:off x="11060903" y="4357070"/>
            <a:ext cx="373832" cy="144016"/>
          </a:xfrm>
          <a:prstGeom prst="leftArrow">
            <a:avLst/>
          </a:prstGeom>
          <a:solidFill>
            <a:srgbClr val="9C3636"/>
          </a:solidFill>
          <a:ln w="3175">
            <a:solidFill>
              <a:srgbClr val="53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</p:spTree>
    <p:extLst>
      <p:ext uri="{BB962C8B-B14F-4D97-AF65-F5344CB8AC3E}">
        <p14:creationId xmlns:p14="http://schemas.microsoft.com/office/powerpoint/2010/main" val="2661330222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Vorlage_ZMB_v1.2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C3636"/>
        </a:solidFill>
        <a:ln w="3175">
          <a:solidFill>
            <a:srgbClr val="530000"/>
          </a:solidFill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rgbClr val="9C3636"/>
          </a:solidFill>
        </a:ln>
        <a:effectLst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rtlCol="0">
        <a:no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9E0000"/>
          </a:buClr>
          <a:buSzTx/>
          <a:buFontTx/>
          <a:buNone/>
          <a:tabLst/>
          <a:defRPr kumimoji="0" sz="1600" b="0" i="0" u="none" strike="noStrike" kern="1200" cap="none" spc="0" normalizeH="0" baseline="0" noProof="0" dirty="0" err="1" smtClean="0">
            <a:ln>
              <a:noFill/>
            </a:ln>
            <a:solidFill>
              <a:schemeClr val="tx1">
                <a:lumMod val="95000"/>
                <a:lumOff val="5000"/>
              </a:schemeClr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D13674A874734F846E40CCEF7F63B0" ma:contentTypeVersion="3" ma:contentTypeDescription="Create a new document." ma:contentTypeScope="" ma:versionID="3e6e47c8e4d75f8495c3cf0f314ba22d">
  <xsd:schema xmlns:xsd="http://www.w3.org/2001/XMLSchema" xmlns:xs="http://www.w3.org/2001/XMLSchema" xmlns:p="http://schemas.microsoft.com/office/2006/metadata/properties" xmlns:ns2="ce3bef1c-2a2e-4610-b163-b2eac7bbe906" targetNamespace="http://schemas.microsoft.com/office/2006/metadata/properties" ma:root="true" ma:fieldsID="deda90a77de13df4fc1a08912fdf4229" ns2:_="">
    <xsd:import namespace="ce3bef1c-2a2e-4610-b163-b2eac7bbe9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3bef1c-2a2e-4610-b163-b2eac7bbe9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639210-05B1-48C2-B141-D67650E7A5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B3DC2A-07D3-481A-83AB-05A738E7C2D4}">
  <ds:schemaRefs>
    <ds:schemaRef ds:uri="http://purl.org/dc/elements/1.1/"/>
    <ds:schemaRef ds:uri="http://schemas.microsoft.com/office/2006/metadata/properties"/>
    <ds:schemaRef ds:uri="http://purl.org/dc/dcmitype/"/>
    <ds:schemaRef ds:uri="http://schemas.microsoft.com/office/infopath/2007/PartnerControls"/>
    <ds:schemaRef ds:uri="ce3bef1c-2a2e-4610-b163-b2eac7bbe906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83CDEB2-22A1-4D92-A96E-39C054D750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3bef1c-2a2e-4610-b163-b2eac7bbe9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Symbol</vt:lpstr>
      <vt:lpstr>PowerPointVorlage_ZMB_v1.2</vt:lpstr>
      <vt:lpstr>Market for Processed Cheese stagnated in 2025</vt:lpstr>
      <vt:lpstr>PowerPoint Presentation</vt:lpstr>
      <vt:lpstr>EU-Export of Processed Cheese recovered slightly in 2026</vt:lpstr>
    </vt:vector>
  </TitlesOfParts>
  <Company>Comma 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einfügen</dc:title>
  <dc:creator>Peter Schages</dc:creator>
  <cp:lastModifiedBy>Alexander ROTH</cp:lastModifiedBy>
  <cp:revision>1094</cp:revision>
  <cp:lastPrinted>2023-11-05T11:40:19Z</cp:lastPrinted>
  <dcterms:created xsi:type="dcterms:W3CDTF">2009-07-26T19:00:19Z</dcterms:created>
  <dcterms:modified xsi:type="dcterms:W3CDTF">2026-10-19T13:17:14Z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0x01010057D13674A874734F846E40CCEF7F63B0</vt:lpwstr>
  </property>
</Properties>
</file>